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6" r:id="rId3"/>
    <p:sldId id="267" r:id="rId4"/>
    <p:sldId id="268" r:id="rId5"/>
    <p:sldId id="269" r:id="rId6"/>
    <p:sldId id="257" r:id="rId7"/>
    <p:sldId id="258" r:id="rId8"/>
    <p:sldId id="259" r:id="rId9"/>
    <p:sldId id="261" r:id="rId10"/>
    <p:sldId id="260" r:id="rId11"/>
    <p:sldId id="262" r:id="rId12"/>
    <p:sldId id="263" r:id="rId13"/>
    <p:sldId id="264" r:id="rId14"/>
    <p:sldId id="265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0" r:id="rId23"/>
    <p:sldId id="27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82F"/>
    <a:srgbClr val="FFCC00"/>
    <a:srgbClr val="68E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85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9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61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57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379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98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67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28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73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85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45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63510-E712-47F5-B629-19511C65D9A6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04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1749" y="711125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2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22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124744"/>
            <a:ext cx="79928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дегеніміз – кластың деректері және әдістерімен жұмыс істеуге арналған кластың атауы бар функционалдық элемент. </a:t>
            </a:r>
            <a:endParaRPr lang="en-US" sz="2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тек бір рет сипаталады және ол кластың түрлі объекттері үшін бірнеше рет шақырылуы мүмкін. 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Класс әдістерінің жалпы 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жазылу</a:t>
            </a:r>
            <a:r>
              <a:rPr lang="en-US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форматы 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мына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түрде болады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78327" y="3284984"/>
            <a:ext cx="6849500" cy="156966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 </a:t>
            </a:r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спецификаторлар ] әдіс типі </a:t>
            </a:r>
            <a:r>
              <a:rPr lang="kk-KZ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әдістің </a:t>
            </a:r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атауы ( [ параметрлер ] )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{    </a:t>
            </a:r>
            <a:r>
              <a:rPr lang="kk-KZ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</a:t>
            </a:r>
            <a:r>
              <a:rPr lang="kk-KZ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денесі  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0546" y="5085184"/>
            <a:ext cx="82809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атауы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бағдарламашы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идентификатор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Әдіс атауының мағынасы болғаны дұрыс, мысалы, sym, max, poisk және т.б.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01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4065" y="1115841"/>
            <a:ext cx="78740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kk-KZ" sz="22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типі берілсе </a:t>
            </a:r>
            <a:r>
              <a:rPr lang="en-US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(void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-тан бөлек</a:t>
            </a:r>
            <a:r>
              <a:rPr lang="en-US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онда әдіс денесінде соңғы </a:t>
            </a:r>
            <a:r>
              <a:rPr lang="ru-RU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ретінде әдіс жұмысының нәтижесін қайтаратын </a:t>
            </a:r>
            <a:r>
              <a:rPr lang="en-US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US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 болуы керек. </a:t>
            </a:r>
            <a:r>
              <a:rPr lang="kk-KZ" sz="2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Мысалы, әдістің анықталуы: 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7847" y="2223837"/>
            <a:ext cx="4572000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static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bb,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cc)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{        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mm;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mm =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if (mm &lt; bb) mm = bb;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if (mm &lt; cc) mm = cc;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mm;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}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4065" y="4470606"/>
            <a:ext cx="78863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 шақыру үшін әдісті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айнымалыға меншіктеу керек 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немесе C# тілінің операторларында өрнек </a:t>
            </a:r>
            <a:r>
              <a:rPr lang="kk-KZ" sz="2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ретінде қолдану 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керек. Әдетте осындай әдістерді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деп атайды.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38780" y="5591646"/>
            <a:ext cx="457106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a,b,c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065" y="752710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2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619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8938" y="1183597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алдында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void типі 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жазылса, онда әдіс өзінің жұмысын return операторы арқылы қайтармауы керек (осы жағдайда return операторы әдістің денесінде болмайды). </a:t>
            </a:r>
            <a:endParaRPr lang="kk-KZ" sz="2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5272" y="2368122"/>
            <a:ext cx="612068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maxmin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bb, out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xx, out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if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&gt;bb) {xx =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bb;}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else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{ xx = bb;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;}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}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5271" y="4928013"/>
            <a:ext cx="6120681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maxmin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a,b,out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x,out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y);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8938" y="3847893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Әдетте осы әдіс </a:t>
            </a:r>
            <a:r>
              <a:rPr lang="kk-KZ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процедура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деп аталады, оны айнымалыға меншіктеу керек емес,</a:t>
            </a:r>
            <a:r>
              <a:rPr lang="kk-KZ" dirty="0"/>
              <a:t>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</a:t>
            </a:r>
            <a:r>
              <a:rPr lang="kk-KZ" dirty="0"/>
              <a:t>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жеке ішкі бағдарлама - процедура түрінде жазуға болады (дөңгелек жақшаларында параметрлері бар әдіс атауы).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065" y="752710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2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811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428" y="1700808"/>
            <a:ext cx="82351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Бағдарламалауда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айнымалылар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ұғымдары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қолданылады. </a:t>
            </a:r>
          </a:p>
          <a:p>
            <a:pPr indent="457200" algn="just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Кез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келген әдістің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шінде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жариялаған айнымалы </a:t>
            </a:r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жергілікті) айнымалы деп аталады.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Класс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ішіндегі, бірақ оның кез келген әдістерінен тыс жариялаған айнымалылар  осы класстың 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жаһандық) айнымалылары деп аталады.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57200" algn="just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C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# -де </a:t>
            </a:r>
            <a:r>
              <a:rPr lang="kk-KZ" sz="24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атаулары бірдей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айнымалыларды  қолдануға болмайды, программадағы барлық айнымалылардың  жеке қайталанбатын атаулары болуы керек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2596" y="692696"/>
            <a:ext cx="819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әдістері.  </a:t>
            </a:r>
          </a:p>
          <a:p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Локальді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және глобальді айнымалылардың</a:t>
            </a: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ұғымы.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647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138" y="1700808"/>
            <a:ext cx="82351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Класс әдістерін қолдануда әдістер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айнымалысының 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«қолжетімділік/көріну ауқымы»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(«области видимости») және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«өмір сүру ұзақтығы»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(«время жизни») түсініктері бар.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 Кез-келген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класс әдісі өз классындағы  барлық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айнымалыларды «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көріп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 оларды пайдалана алады.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Локальді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айнымалының </a:t>
            </a:r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«өмір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сүру ұзақтығы</a:t>
            </a:r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осы  айнымалы пайдаланатын әдіске байланысты уақытпен анықталады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2596" y="692696"/>
            <a:ext cx="819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әдістері.  </a:t>
            </a:r>
          </a:p>
          <a:p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Локальді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және глобальді айнымалылардың</a:t>
            </a: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ұғымы.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071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С# тілінде әдістердің келесі параметрлері бар: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 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 параметрлер (мәндік параметрлер, яғни әдіс қабылдайтын кіріс параметрлер);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сілтемелік параметрлер (ref қызметтік сөзімен белгіленеді);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шығыстық 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 (out қызметтік сөзімен белгіленеді);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 (params қызметтік сөзімен белгіленеді).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607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458" y="701407"/>
            <a:ext cx="8233997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Мәндік </a:t>
            </a:r>
            <a:r>
              <a:rPr lang="kk-KZ" sz="22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(мәндерді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 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параметрлер).</a:t>
            </a:r>
          </a:p>
          <a:p>
            <a:pPr indent="457200" algn="just"/>
            <a:r>
              <a:rPr lang="ru-RU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 параметрлерде қызметтік сөз болмайды.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әдісте мәндерді анықтайтын параметрлер жарияланса, онда бұл әдістің кейбір айнымалылар көшірмелерін өз құзырына алғандығын көрсетеді. </a:t>
            </a:r>
            <a:endParaRPr lang="en-US" sz="2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осы көшірмелердің мәнін өзгерте алады, бірақ олардың түпнұсқасы/оригинал (бағдарламада) өзгермеген қалыпта қалады. </a:t>
            </a:r>
            <a:endParaRPr lang="en-US" sz="2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жұмысы аяқталғаннан кейін мәндерді анықтайтын параметрлер (мәндік параметрлер) компьютер жадысынан жойылады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параметрлерде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қызметтік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сөз 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қолданылмайды</a:t>
            </a:r>
            <a:r>
              <a:rPr lang="kk-KZ" sz="2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kk-KZ" sz="2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әдістерінің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үтірлер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014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556" y="46176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Мәндік параметрлер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62" y="918709"/>
            <a:ext cx="7973594" cy="5214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3182638" y="2698760"/>
            <a:ext cx="4870296" cy="360041"/>
          </a:xfrm>
          <a:prstGeom prst="accentBorderCallout1">
            <a:avLst>
              <a:gd name="adj1" fmla="val 52158"/>
              <a:gd name="adj2" fmla="val -357"/>
              <a:gd name="adj3" fmla="val 234642"/>
              <a:gd name="adj4" fmla="val -10601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6000" tIns="144000" rIns="0" bIns="0" rtlCol="0" anchor="ctr">
            <a:noAutofit/>
          </a:bodyPr>
          <a:lstStyle/>
          <a:p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n 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айнымалысының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x 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параметріне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көшіріледі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747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2174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Сілтемелік параметрлер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ref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қызметтік сөзімен белгіленеді)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әдісте сілтемелік параметрлер жарияланған болса, онда әдіс сәйкес айнымалылардың адресін өз құзырына алады және оларды өз алгоритмі бойынша қолдана алады (жаңа мәндерді жаза және оқи алады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денесіндегі </a:t>
            </a:r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ref</a:t>
            </a:r>
            <a:r>
              <a:rPr lang="ru-RU" sz="2400" dirty="0"/>
              <a:t>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параметріне жіберілетін аргумент  жіберер алдында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инициялануы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белгілі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бір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міндетті түрде меншіктелуі тиіс, әйтпесе программа компиляциясы кезінде қате кеткені туралы хабар шығады.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105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998" y="540296"/>
            <a:ext cx="84914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Сілтемелік</a:t>
            </a:r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</a:t>
            </a:r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(ref қызметтік сөзімен белгіленеді)</a:t>
            </a:r>
            <a:endParaRPr lang="ru-RU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99" y="995531"/>
            <a:ext cx="8241645" cy="545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5508104" y="2917952"/>
            <a:ext cx="2952328" cy="392953"/>
          </a:xfrm>
          <a:prstGeom prst="accentBorderCallout1">
            <a:avLst>
              <a:gd name="adj1" fmla="val 52158"/>
              <a:gd name="adj2" fmla="val -357"/>
              <a:gd name="adj3" fmla="val 279033"/>
              <a:gd name="adj4" fmla="val -109679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2922686" y="2917952"/>
            <a:ext cx="2441401" cy="388939"/>
          </a:xfrm>
          <a:prstGeom prst="accentBorderCallout1">
            <a:avLst>
              <a:gd name="adj1" fmla="val 52158"/>
              <a:gd name="adj2" fmla="val -357"/>
              <a:gd name="adj3" fmla="val 97095"/>
              <a:gd name="adj4" fmla="val -24321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1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</a:t>
            </a:r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инициализациялау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358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2174"/>
            <a:ext cx="813690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ығыстық параметрлер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(out қызметтік сөзімен белгіленеді);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шығыстық параметрлері қосымшаға нәтижелерді жеткізу/қайтару үшін арналған. </a:t>
            </a:r>
            <a:endParaRPr lang="kk-KZ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денесіндегі шығыстық параметрлерге белгілі бір мәндер міндетті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түрде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меншіктелуі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тиіс емес.</a:t>
            </a:r>
          </a:p>
          <a:p>
            <a:pPr indent="457200" algn="just"/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денесі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әдісінде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кілттік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сөзін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789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998" y="540296"/>
            <a:ext cx="8491474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ығыстық параметрлер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(out қызметтік сөзімен белгіленеді);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66" y="1556792"/>
            <a:ext cx="6696743" cy="3857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4456087" y="2095177"/>
            <a:ext cx="2376264" cy="504055"/>
          </a:xfrm>
          <a:prstGeom prst="accentBorderCallout1">
            <a:avLst>
              <a:gd name="adj1" fmla="val 52158"/>
              <a:gd name="adj2" fmla="val -357"/>
              <a:gd name="adj3" fmla="val 150930"/>
              <a:gd name="adj4" fmla="val -92178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параметрге   мән  меншіктелуі  тиіс 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 1 (граница и черта) 7"/>
          <p:cNvSpPr/>
          <p:nvPr/>
        </p:nvSpPr>
        <p:spPr>
          <a:xfrm>
            <a:off x="4480470" y="2995269"/>
            <a:ext cx="2376264" cy="579430"/>
          </a:xfrm>
          <a:prstGeom prst="accentBorderCallout1">
            <a:avLst>
              <a:gd name="adj1" fmla="val 52158"/>
              <a:gd name="adj2" fmla="val -357"/>
              <a:gd name="adj3" fmla="val 161339"/>
              <a:gd name="adj4" fmla="val -85009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36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инициализацияланбаған</a:t>
            </a:r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923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6307" y="764704"/>
            <a:ext cx="8280920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параметр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(params қызметтік сөзімен белгіленеді).  </a:t>
            </a:r>
          </a:p>
          <a:p>
            <a:pPr indent="457200" algn="just"/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Әдістегі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жарияланған массивті параметр айнымалылардың кез келген санымен жұмыс жасауға арналған. </a:t>
            </a:r>
            <a:endParaRPr lang="en-US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params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қызметтік сөзінен кейін тұрған формалды параметр кез келген өлшемді деректер массивімен сәйкестікке келтіріледі.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117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00" y="1052736"/>
            <a:ext cx="684076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18326" y="0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</a:t>
            </a:r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16862"/>
            <a:ext cx="3213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kk-KZ" sz="24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параметр</a:t>
            </a:r>
            <a:endParaRPr lang="ru-RU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74" y="5112992"/>
            <a:ext cx="3133725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337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4388" y="1171560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# тілінде бірнеше әдісті бір атаумен анықтауға болады, сонымен қатар оларда формалды параметрлердің әр түрлі жиыны болуы мүмкін (немесе параметрлердің түрлі типтері). </a:t>
            </a:r>
            <a:endParaRPr lang="kk-KZ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# тілінде осы тәсілді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(қайта анықтау) деп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атайды. </a:t>
            </a:r>
          </a:p>
          <a:p>
            <a:pPr indent="457200" algn="just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Осындай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 шақырған кезде бағдарлама сәйкес әдісті аргументтердің санын, типін, тәртібін талдау арқылы анықтайды.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75541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27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51420" y="980679"/>
            <a:ext cx="7757824" cy="38164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Program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{  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x*x;}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double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double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x+x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}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x; }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string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[]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args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{     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5  funk(5) = {0} "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(5));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5.5  funk(5.5) = {0} "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(5.5));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'g'  funk('g') = {0} "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'g'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));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200" dirty="0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Enter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pernesin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basiniz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  }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889" y="54979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0210" y="5013176"/>
            <a:ext cx="7753062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k-KZ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Бағдарлама </a:t>
            </a:r>
            <a:r>
              <a:rPr lang="kk-KZ" sz="2000" b="1" dirty="0" smtClean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жұмысының нәтидесі</a:t>
            </a:r>
            <a:r>
              <a:rPr lang="it-IT" sz="2000" b="1" dirty="0" smtClean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5 funk(5) = 25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5.5 funk(5.5) = 11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'g' funk('g') = </a:t>
            </a:r>
            <a:r>
              <a:rPr lang="en-US" sz="2000" b="1" dirty="0" smtClean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12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392" y="1176044"/>
            <a:ext cx="7849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дегеніміз – әдіс өз операторларын орындау барысында әдістің өзін қайта  шақыруын орындайтын есептеу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процесін  ұйымдастыру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тәсілі.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Рекурсиялық есептеулерді сипаттайтын классикалық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мысал 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факториалды есептеу.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Мысалы,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N!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факториалын 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есептеу керек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болсын.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9437" y="3481897"/>
            <a:ext cx="6054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/>
            <a:r>
              <a:rPr lang="ru-RU" sz="2800" b="1" dirty="0">
                <a:solidFill>
                  <a:srgbClr val="FFC000"/>
                </a:solidFill>
              </a:rPr>
              <a:t>N ! = 1*2* … *(N-1)*N = (N - I) ! * N 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5507" y="4062263"/>
            <a:ext cx="6050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Сонымен, 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есептеу үшін (N-1)! білу керек.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049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9328" y="1149859"/>
            <a:ext cx="7819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N! факториалын қарапайым FOR циклі арқылы есептеуге болады, мысалы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4358" y="3140968"/>
            <a:ext cx="7424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Цикл жұмысының нәтижесі </a:t>
            </a:r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айнымалысында жазылады.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392" y="1980856"/>
            <a:ext cx="4572000" cy="83099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= 1;</a:t>
            </a: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(i=1; i&lt;=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N;i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++)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*i 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362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5530" y="1149859"/>
            <a:ext cx="787490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Рекурсияны қолдану бір немесе бірнеше шартты циклдік операциялары бар күрделі есептерді оңай шешуге көмектеседі. </a:t>
            </a:r>
            <a:endParaRPr lang="kk-KZ" sz="2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Рекурсивті функцияны қолданатын бағдарламаның мысалы ретінде диалог режімінде енгізілген бүтін санның факториалын есептеу бағдарламасын дайындаймыз. </a:t>
            </a:r>
            <a:endParaRPr lang="kk-KZ" sz="2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Рекурсивті 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есептеулерді қолдану бағдарлама көрнектілігін арттырады, бірақ әдеттегі циклді оператор көмегімен ұйымдастырылған бағдарламаларға қарағанда бағдарлама жұмысына уақыт көбірек жұмсалады.</a:t>
            </a:r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/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71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52386" y="817714"/>
            <a:ext cx="7535361" cy="56323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Program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</a:t>
            </a: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v-SE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fakt</a:t>
            </a: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n)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   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fu, k;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fu = n;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(n != 1)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 k = n - 1; fu = fu * fakt(k); }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}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{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a, n;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string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000" b="1" dirty="0" smtClean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bytin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canin</a:t>
            </a:r>
            <a:r>
              <a:rPr lang="en-US" sz="2000" b="1" dirty="0" smtClean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engiziniz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n =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Convert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.ToInt32(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= fakt(n);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"n! =  {0}"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a);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000" b="1" dirty="0" smtClean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Enter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pernesin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basiniz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}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9328" y="42141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29372" y="5526695"/>
            <a:ext cx="356430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Бағдарлама жұмысы</a:t>
            </a:r>
            <a:r>
              <a:rPr lang="it-IT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bytin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canin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engiziniz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n! = </a:t>
            </a:r>
            <a:r>
              <a:rPr lang="en-US" b="1" dirty="0" smtClean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120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851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3906" y="980728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Назар аударыңыз! </a:t>
            </a:r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СӨЖ үшін жеке тапсырмаларды орындау барысында есептегі әрбір әдіс-процедурада немесе әдіс-функцияда  кіріс   және жаңартылатын формальді параметрлер болуы керек. </a:t>
            </a:r>
          </a:p>
          <a:p>
            <a:pPr indent="457200" algn="just"/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Әдістерде осы  параметрлер қолданылмаған жұмыстар қабылданбайды.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3006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502901"/>
            <a:ext cx="79208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# -та  функция типі  қай жерде көрсетіледі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A) Функция атауынан кейін жақшаларда.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B) Функция типі оның атауынан кейін көрсетіледі.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C) Функция типі оның атына дейін беріледі. 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D) Функционалды атаудың артында арнайы белгісі бар.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E) Функция типі оның атауынан кейін қос нүктемен көрсетіледі.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# тілінде қандай айнымалылар Program классының локальді айнымалылары деп аталады?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A) Main функциясынан тыс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B) Main функциясынан кейінгі жақшаларда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C) Кез-келген функциядан тыс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D) Кез-келген функцияда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E) Функция тақырыптарында жарияланған айнымалылар.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# тілінде функция қалай аяқталуы керек, егер оның типі көрсетілген болса?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# тілінде сілтемелік параметрлерді сипаттаңыз.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Функцияның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қайтару мәні double болса, программада  функцияны қалай пайдалану  керек?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99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arenR" startAt="4"/>
            </a:pP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ішінде басқа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яны жариялауға бола ма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Қандай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ны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деп атайды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Атаулары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бірдей бірнеше әдісті анықтау процесі қалай аталады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Кейбір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әдістердің алдында static модификаторы неге қолданылады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0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3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4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5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6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7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8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9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0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3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4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5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6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7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8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9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0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</TotalTime>
  <Words>1375</Words>
  <Application>Microsoft Office PowerPoint</Application>
  <PresentationFormat>Экран (4:3)</PresentationFormat>
  <Paragraphs>167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75</cp:revision>
  <dcterms:created xsi:type="dcterms:W3CDTF">2016-10-10T20:53:15Z</dcterms:created>
  <dcterms:modified xsi:type="dcterms:W3CDTF">2017-10-20T02:44:47Z</dcterms:modified>
</cp:coreProperties>
</file>